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4"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C9391834-86D9-460E-ACBA-A9211676EFE2}">
          <p14:sldIdLst>
            <p14:sldId id="274"/>
            <p14:sldId id="258"/>
            <p14:sldId id="259"/>
            <p14:sldId id="260"/>
            <p14:sldId id="261"/>
            <p14:sldId id="262"/>
            <p14:sldId id="263"/>
            <p14:sldId id="264"/>
            <p14:sldId id="265"/>
            <p14:sldId id="266"/>
            <p14:sldId id="267"/>
            <p14:sldId id="268"/>
            <p14:sldId id="269"/>
            <p14:sldId id="270"/>
            <p14:sldId id="271"/>
            <p14:sldId id="272"/>
            <p14:sldId id="27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C50C9D3-7738-4A10-8552-0F7BBEC0CE2B}"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45664-9325-4523-AFD1-94461DC86D89}" type="slidenum">
              <a:rPr lang="en-US" smtClean="0"/>
              <a:t>‹#›</a:t>
            </a:fld>
            <a:endParaRPr lang="en-US"/>
          </a:p>
        </p:txBody>
      </p:sp>
    </p:spTree>
    <p:extLst>
      <p:ext uri="{BB962C8B-B14F-4D97-AF65-F5344CB8AC3E}">
        <p14:creationId xmlns:p14="http://schemas.microsoft.com/office/powerpoint/2010/main" val="907939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50C9D3-7738-4A10-8552-0F7BBEC0CE2B}"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45664-9325-4523-AFD1-94461DC86D89}" type="slidenum">
              <a:rPr lang="en-US" smtClean="0"/>
              <a:t>‹#›</a:t>
            </a:fld>
            <a:endParaRPr lang="en-US"/>
          </a:p>
        </p:txBody>
      </p:sp>
    </p:spTree>
    <p:extLst>
      <p:ext uri="{BB962C8B-B14F-4D97-AF65-F5344CB8AC3E}">
        <p14:creationId xmlns:p14="http://schemas.microsoft.com/office/powerpoint/2010/main" val="4926103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C50C9D3-7738-4A10-8552-0F7BBEC0CE2B}"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45664-9325-4523-AFD1-94461DC86D89}" type="slidenum">
              <a:rPr lang="en-US" smtClean="0"/>
              <a:t>‹#›</a:t>
            </a:fld>
            <a:endParaRPr lang="en-US"/>
          </a:p>
        </p:txBody>
      </p:sp>
    </p:spTree>
    <p:extLst>
      <p:ext uri="{BB962C8B-B14F-4D97-AF65-F5344CB8AC3E}">
        <p14:creationId xmlns:p14="http://schemas.microsoft.com/office/powerpoint/2010/main" val="34241985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C50C9D3-7738-4A10-8552-0F7BBEC0CE2B}" type="datetimeFigureOut">
              <a:rPr lang="en-US" smtClean="0"/>
              <a:t>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45664-9325-4523-AFD1-94461DC86D89}" type="slidenum">
              <a:rPr lang="en-US" smtClean="0"/>
              <a:t>‹#›</a:t>
            </a:fld>
            <a:endParaRPr lang="en-US"/>
          </a:p>
        </p:txBody>
      </p:sp>
    </p:spTree>
    <p:extLst>
      <p:ext uri="{BB962C8B-B14F-4D97-AF65-F5344CB8AC3E}">
        <p14:creationId xmlns:p14="http://schemas.microsoft.com/office/powerpoint/2010/main" val="739879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C50C9D3-7738-4A10-8552-0F7BBEC0CE2B}" type="datetimeFigureOut">
              <a:rPr lang="en-US" smtClean="0"/>
              <a:t>1/12/2020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45664-9325-4523-AFD1-94461DC86D89}" type="slidenum">
              <a:rPr lang="en-US" smtClean="0"/>
              <a:t>‹#›</a:t>
            </a:fld>
            <a:endParaRPr lang="en-US"/>
          </a:p>
        </p:txBody>
      </p:sp>
    </p:spTree>
    <p:extLst>
      <p:ext uri="{BB962C8B-B14F-4D97-AF65-F5344CB8AC3E}">
        <p14:creationId xmlns:p14="http://schemas.microsoft.com/office/powerpoint/2010/main" val="10669151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C50C9D3-7738-4A10-8552-0F7BBEC0CE2B}" type="datetimeFigureOut">
              <a:rPr lang="en-US" smtClean="0"/>
              <a:t>1/12/2020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45664-9325-4523-AFD1-94461DC86D89}" type="slidenum">
              <a:rPr lang="en-US" smtClean="0"/>
              <a:t>‹#›</a:t>
            </a:fld>
            <a:endParaRPr lang="en-US"/>
          </a:p>
        </p:txBody>
      </p:sp>
    </p:spTree>
    <p:extLst>
      <p:ext uri="{BB962C8B-B14F-4D97-AF65-F5344CB8AC3E}">
        <p14:creationId xmlns:p14="http://schemas.microsoft.com/office/powerpoint/2010/main" val="3591793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50C9D3-7738-4A10-8552-0F7BBEC0CE2B}" type="datetimeFigureOut">
              <a:rPr lang="en-US" smtClean="0"/>
              <a:t>1/12/2020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45664-9325-4523-AFD1-94461DC86D89}" type="slidenum">
              <a:rPr lang="en-US" smtClean="0"/>
              <a:t>‹#›</a:t>
            </a:fld>
            <a:endParaRPr lang="en-US"/>
          </a:p>
        </p:txBody>
      </p:sp>
    </p:spTree>
    <p:extLst>
      <p:ext uri="{BB962C8B-B14F-4D97-AF65-F5344CB8AC3E}">
        <p14:creationId xmlns:p14="http://schemas.microsoft.com/office/powerpoint/2010/main" val="40247030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C50C9D3-7738-4A10-8552-0F7BBEC0CE2B}" type="datetimeFigureOut">
              <a:rPr lang="en-US" smtClean="0"/>
              <a:t>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45664-9325-4523-AFD1-94461DC86D89}" type="slidenum">
              <a:rPr lang="en-US" smtClean="0"/>
              <a:t>‹#›</a:t>
            </a:fld>
            <a:endParaRPr lang="en-US"/>
          </a:p>
        </p:txBody>
      </p:sp>
    </p:spTree>
    <p:extLst>
      <p:ext uri="{BB962C8B-B14F-4D97-AF65-F5344CB8AC3E}">
        <p14:creationId xmlns:p14="http://schemas.microsoft.com/office/powerpoint/2010/main" val="34814117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C50C9D3-7738-4A10-8552-0F7BBEC0CE2B}" type="datetimeFigureOut">
              <a:rPr lang="en-US" smtClean="0"/>
              <a:t>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45664-9325-4523-AFD1-94461DC86D89}" type="slidenum">
              <a:rPr lang="en-US" smtClean="0"/>
              <a:t>‹#›</a:t>
            </a:fld>
            <a:endParaRPr lang="en-US"/>
          </a:p>
        </p:txBody>
      </p:sp>
    </p:spTree>
    <p:extLst>
      <p:ext uri="{BB962C8B-B14F-4D97-AF65-F5344CB8AC3E}">
        <p14:creationId xmlns:p14="http://schemas.microsoft.com/office/powerpoint/2010/main" val="3141593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50C9D3-7738-4A10-8552-0F7BBEC0CE2B}"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45664-9325-4523-AFD1-94461DC86D89}" type="slidenum">
              <a:rPr lang="en-US" smtClean="0"/>
              <a:t>‹#›</a:t>
            </a:fld>
            <a:endParaRPr lang="en-US"/>
          </a:p>
        </p:txBody>
      </p:sp>
    </p:spTree>
    <p:extLst>
      <p:ext uri="{BB962C8B-B14F-4D97-AF65-F5344CB8AC3E}">
        <p14:creationId xmlns:p14="http://schemas.microsoft.com/office/powerpoint/2010/main" val="10411947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50C9D3-7738-4A10-8552-0F7BBEC0CE2B}"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45664-9325-4523-AFD1-94461DC86D89}" type="slidenum">
              <a:rPr lang="en-US" smtClean="0"/>
              <a:t>‹#›</a:t>
            </a:fld>
            <a:endParaRPr lang="en-US"/>
          </a:p>
        </p:txBody>
      </p:sp>
    </p:spTree>
    <p:extLst>
      <p:ext uri="{BB962C8B-B14F-4D97-AF65-F5344CB8AC3E}">
        <p14:creationId xmlns:p14="http://schemas.microsoft.com/office/powerpoint/2010/main" val="3046347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50C9D3-7738-4A10-8552-0F7BBEC0CE2B}" type="datetimeFigureOut">
              <a:rPr lang="en-US" smtClean="0"/>
              <a:t>1/12/2020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45664-9325-4523-AFD1-94461DC86D89}" type="slidenum">
              <a:rPr lang="en-US" smtClean="0"/>
              <a:t>‹#›</a:t>
            </a:fld>
            <a:endParaRPr lang="en-US"/>
          </a:p>
        </p:txBody>
      </p:sp>
    </p:spTree>
    <p:extLst>
      <p:ext uri="{BB962C8B-B14F-4D97-AF65-F5344CB8AC3E}">
        <p14:creationId xmlns:p14="http://schemas.microsoft.com/office/powerpoint/2010/main" val="29281442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CRIME IN LOWA COMMUNITY VERSES CRIME RATE IN THE STATE OF TEXAS</a:t>
            </a:r>
          </a:p>
        </p:txBody>
      </p:sp>
      <p:sp>
        <p:nvSpPr>
          <p:cNvPr id="3" name="Subtitle 2"/>
          <p:cNvSpPr>
            <a:spLocks noGrp="1"/>
          </p:cNvSpPr>
          <p:nvPr>
            <p:ph type="subTitle" idx="1"/>
          </p:nvPr>
        </p:nvSpPr>
        <p:spPr/>
        <p:txBody>
          <a:bodyPr>
            <a:normAutofit lnSpcReduction="10000"/>
          </a:bodyPr>
          <a:lstStyle/>
          <a:p>
            <a:r>
              <a:rPr lang="en-US" dirty="0"/>
              <a:t>Institutional Affiliation</a:t>
            </a:r>
          </a:p>
          <a:p>
            <a:r>
              <a:rPr lang="en-US" dirty="0"/>
              <a:t>Name of professor</a:t>
            </a:r>
          </a:p>
          <a:p>
            <a:r>
              <a:rPr lang="en-US" dirty="0"/>
              <a:t>Name of student</a:t>
            </a:r>
          </a:p>
          <a:p>
            <a:r>
              <a:rPr lang="en-US" dirty="0"/>
              <a:t>Date</a:t>
            </a:r>
          </a:p>
          <a:p>
            <a:endParaRPr lang="en-US" dirty="0"/>
          </a:p>
        </p:txBody>
      </p:sp>
    </p:spTree>
    <p:extLst>
      <p:ext uri="{BB962C8B-B14F-4D97-AF65-F5344CB8AC3E}">
        <p14:creationId xmlns:p14="http://schemas.microsoft.com/office/powerpoint/2010/main" val="3698218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CRIME IN LOWA COMMUNITY VERSES CRIME RATE IN THE STATE OF TEXAS</a:t>
            </a:r>
            <a:endParaRPr lang="en-US" b="1" dirty="0"/>
          </a:p>
        </p:txBody>
      </p:sp>
      <p:sp>
        <p:nvSpPr>
          <p:cNvPr id="3" name="Content Placeholder 2"/>
          <p:cNvSpPr>
            <a:spLocks noGrp="1"/>
          </p:cNvSpPr>
          <p:nvPr>
            <p:ph idx="1"/>
          </p:nvPr>
        </p:nvSpPr>
        <p:spPr/>
        <p:txBody>
          <a:bodyPr>
            <a:normAutofit lnSpcReduction="10000"/>
          </a:bodyPr>
          <a:lstStyle/>
          <a:p>
            <a:r>
              <a:rPr lang="en-US" dirty="0" smtClean="0"/>
              <a:t>In accordance to report and data recorded by FBI, Lowa is one of the communities in Texas State that its cities are regularly affected by the high rate of property crime, and this was reported about every five seconds in the. </a:t>
            </a:r>
          </a:p>
          <a:p>
            <a:r>
              <a:rPr lang="en-US" dirty="0" smtClean="0"/>
              <a:t>Violent crime was reported in every in twenty. </a:t>
            </a:r>
          </a:p>
          <a:p>
            <a:r>
              <a:rPr lang="en-US" dirty="0" smtClean="0"/>
              <a:t>As opposed to many people, thoughts are that property crimes are at high rate crimes that are published in the Lowa community as compared to Michigan as compared to violent crimes.</a:t>
            </a:r>
          </a:p>
          <a:p>
            <a:r>
              <a:rPr lang="en-US" dirty="0" smtClean="0"/>
              <a:t> The number of property crime that is reported per annum is more than ten million as compared to violent crime which is about one million per annum (Yu et al. 2017).</a:t>
            </a:r>
            <a:endParaRPr lang="en-US" dirty="0"/>
          </a:p>
        </p:txBody>
      </p:sp>
    </p:spTree>
    <p:extLst>
      <p:ext uri="{BB962C8B-B14F-4D97-AF65-F5344CB8AC3E}">
        <p14:creationId xmlns:p14="http://schemas.microsoft.com/office/powerpoint/2010/main" val="3713626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CRIME.</a:t>
            </a:r>
            <a:r>
              <a:rPr lang="en-US" dirty="0"/>
              <a:t/>
            </a:r>
            <a:br>
              <a:rPr lang="en-US" dirty="0"/>
            </a:br>
            <a:r>
              <a:rPr lang="en-US" dirty="0" smtClean="0"/>
              <a:t>Burglary</a:t>
            </a:r>
            <a:endParaRPr lang="en-US" dirty="0"/>
          </a:p>
        </p:txBody>
      </p:sp>
      <p:sp>
        <p:nvSpPr>
          <p:cNvPr id="3" name="Content Placeholder 2"/>
          <p:cNvSpPr>
            <a:spLocks noGrp="1"/>
          </p:cNvSpPr>
          <p:nvPr>
            <p:ph idx="1"/>
          </p:nvPr>
        </p:nvSpPr>
        <p:spPr/>
        <p:txBody>
          <a:bodyPr/>
          <a:lstStyle/>
          <a:p>
            <a:r>
              <a:rPr lang="en-US" dirty="0" smtClean="0"/>
              <a:t>According to </a:t>
            </a:r>
            <a:r>
              <a:rPr lang="en-US" dirty="0" err="1" smtClean="0"/>
              <a:t>Birzer</a:t>
            </a:r>
            <a:r>
              <a:rPr lang="en-US" dirty="0" smtClean="0"/>
              <a:t> and Roberson (2018), this crime involves breaking someone house and getting access to it by force.</a:t>
            </a:r>
          </a:p>
          <a:p>
            <a:r>
              <a:rPr lang="en-US" dirty="0" smtClean="0"/>
              <a:t> This is one of the leading property crime that is rampant in our community of Lowa.  </a:t>
            </a:r>
          </a:p>
          <a:p>
            <a:r>
              <a:rPr lang="en-US" dirty="0" smtClean="0"/>
              <a:t>The criminals get force access into most of the people's house and take their property by force and even injuring the affected victims.  Burglary is the unlawful entry that is not accepted by many lawmakers. </a:t>
            </a:r>
          </a:p>
          <a:p>
            <a:r>
              <a:rPr lang="en-US" dirty="0" smtClean="0"/>
              <a:t>This crime is reported daily in our community and statistics shows that about ten houses are broken daily by unknown people. </a:t>
            </a:r>
            <a:endParaRPr lang="en-US" dirty="0"/>
          </a:p>
        </p:txBody>
      </p:sp>
    </p:spTree>
    <p:extLst>
      <p:ext uri="{BB962C8B-B14F-4D97-AF65-F5344CB8AC3E}">
        <p14:creationId xmlns:p14="http://schemas.microsoft.com/office/powerpoint/2010/main" val="2484912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Theft/ Larceny</a:t>
            </a:r>
            <a:endParaRPr lang="en-US" dirty="0"/>
          </a:p>
        </p:txBody>
      </p:sp>
      <p:sp>
        <p:nvSpPr>
          <p:cNvPr id="3" name="Content Placeholder 2"/>
          <p:cNvSpPr>
            <a:spLocks noGrp="1"/>
          </p:cNvSpPr>
          <p:nvPr>
            <p:ph idx="1"/>
          </p:nvPr>
        </p:nvSpPr>
        <p:spPr/>
        <p:txBody>
          <a:bodyPr>
            <a:normAutofit/>
          </a:bodyPr>
          <a:lstStyle/>
          <a:p>
            <a:r>
              <a:rPr lang="en-US" sz="3600" dirty="0" smtClean="0"/>
              <a:t>This is among the most reported crimes in our Community.</a:t>
            </a:r>
          </a:p>
          <a:p>
            <a:r>
              <a:rPr lang="en-US" sz="3600" dirty="0" smtClean="0"/>
              <a:t> The number of theft has been increasing daily. </a:t>
            </a:r>
          </a:p>
          <a:p>
            <a:r>
              <a:rPr lang="en-US" sz="3600" dirty="0" smtClean="0"/>
              <a:t>According to the report recorded by FBI is that more than nine thousand larcenies occur in Lowa each year.</a:t>
            </a:r>
            <a:endParaRPr lang="en-US" sz="3600" dirty="0"/>
          </a:p>
        </p:txBody>
      </p:sp>
    </p:spTree>
    <p:extLst>
      <p:ext uri="{BB962C8B-B14F-4D97-AF65-F5344CB8AC3E}">
        <p14:creationId xmlns:p14="http://schemas.microsoft.com/office/powerpoint/2010/main" val="37960296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Aggravated Assault</a:t>
            </a:r>
            <a:endParaRPr lang="en-US" dirty="0"/>
          </a:p>
        </p:txBody>
      </p:sp>
      <p:sp>
        <p:nvSpPr>
          <p:cNvPr id="3" name="Content Placeholder 2"/>
          <p:cNvSpPr>
            <a:spLocks noGrp="1"/>
          </p:cNvSpPr>
          <p:nvPr>
            <p:ph idx="1"/>
          </p:nvPr>
        </p:nvSpPr>
        <p:spPr/>
        <p:txBody>
          <a:bodyPr/>
          <a:lstStyle/>
          <a:p>
            <a:r>
              <a:rPr lang="en-US" dirty="0" smtClean="0"/>
              <a:t>This is a crime that involves attack with the purpose to cause grave injury to someone else.  </a:t>
            </a:r>
          </a:p>
          <a:p>
            <a:r>
              <a:rPr lang="en-US" dirty="0" smtClean="0"/>
              <a:t>It requires the use of weapons such as guns and other firearms that when used, can cause death to the attacked victims. </a:t>
            </a:r>
          </a:p>
          <a:p>
            <a:r>
              <a:rPr lang="en-US" dirty="0" smtClean="0"/>
              <a:t>This type of crime in Lowa community is estimated to be involved about five thousand people yearly.</a:t>
            </a:r>
          </a:p>
          <a:p>
            <a:r>
              <a:rPr lang="en-US" dirty="0" smtClean="0"/>
              <a:t> This is According to Princeton.edu.</a:t>
            </a:r>
            <a:endParaRPr lang="en-US" dirty="0"/>
          </a:p>
        </p:txBody>
      </p:sp>
    </p:spTree>
    <p:extLst>
      <p:ext uri="{BB962C8B-B14F-4D97-AF65-F5344CB8AC3E}">
        <p14:creationId xmlns:p14="http://schemas.microsoft.com/office/powerpoint/2010/main" val="2419186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Vehicle theft.</a:t>
            </a:r>
            <a:endParaRPr lang="en-US" dirty="0"/>
          </a:p>
        </p:txBody>
      </p:sp>
      <p:sp>
        <p:nvSpPr>
          <p:cNvPr id="3" name="Content Placeholder 2"/>
          <p:cNvSpPr>
            <a:spLocks noGrp="1"/>
          </p:cNvSpPr>
          <p:nvPr>
            <p:ph idx="1"/>
          </p:nvPr>
        </p:nvSpPr>
        <p:spPr/>
        <p:txBody>
          <a:bodyPr/>
          <a:lstStyle/>
          <a:p>
            <a:r>
              <a:rPr lang="en-US" dirty="0" smtClean="0"/>
              <a:t>This type of crime involves a business that thieves do thieving of stolen motor vehicle.</a:t>
            </a:r>
          </a:p>
          <a:p>
            <a:r>
              <a:rPr lang="en-US" dirty="0" smtClean="0"/>
              <a:t> Car stealing accounts for more than three perfect among the reported cases in Lowa community per year. </a:t>
            </a:r>
          </a:p>
          <a:p>
            <a:r>
              <a:rPr lang="en-US" dirty="0" smtClean="0"/>
              <a:t>Many people in Lowa and entire of Texas have been affected by this crime who have lost their cars.</a:t>
            </a:r>
          </a:p>
          <a:p>
            <a:r>
              <a:rPr lang="en-US" dirty="0" smtClean="0"/>
              <a:t>  According to FBI and police reports is that thieves use guns to threaten car holders and take away their properties. </a:t>
            </a:r>
            <a:endParaRPr lang="en-US" dirty="0"/>
          </a:p>
        </p:txBody>
      </p:sp>
    </p:spTree>
    <p:extLst>
      <p:ext uri="{BB962C8B-B14F-4D97-AF65-F5344CB8AC3E}">
        <p14:creationId xmlns:p14="http://schemas.microsoft.com/office/powerpoint/2010/main" val="626816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Robbery</a:t>
            </a:r>
            <a:endParaRPr lang="en-US" dirty="0"/>
          </a:p>
        </p:txBody>
      </p:sp>
      <p:sp>
        <p:nvSpPr>
          <p:cNvPr id="3" name="Content Placeholder 2"/>
          <p:cNvSpPr>
            <a:spLocks noGrp="1"/>
          </p:cNvSpPr>
          <p:nvPr>
            <p:ph idx="1"/>
          </p:nvPr>
        </p:nvSpPr>
        <p:spPr/>
        <p:txBody>
          <a:bodyPr/>
          <a:lstStyle/>
          <a:p>
            <a:r>
              <a:rPr lang="en-US" dirty="0" smtClean="0"/>
              <a:t>Robbery is another most common property in my community. </a:t>
            </a:r>
          </a:p>
          <a:p>
            <a:r>
              <a:rPr lang="en-US" dirty="0" smtClean="0"/>
              <a:t>This is violent crime and way of theft done directly to a person or community. </a:t>
            </a:r>
          </a:p>
          <a:p>
            <a:r>
              <a:rPr lang="en-US" dirty="0" smtClean="0"/>
              <a:t>When you are involved in a mugging that is an act of robbery. </a:t>
            </a:r>
          </a:p>
          <a:p>
            <a:r>
              <a:rPr lang="en-US" dirty="0" smtClean="0"/>
              <a:t>In our society, robbery is at a high rate that it is reported that about twenty crimes of theft are said to be taking place per week (</a:t>
            </a:r>
            <a:r>
              <a:rPr lang="en-US" dirty="0" err="1" smtClean="0"/>
              <a:t>Birzer</a:t>
            </a:r>
            <a:r>
              <a:rPr lang="en-US" dirty="0" smtClean="0"/>
              <a:t> and Roberson (2018).</a:t>
            </a:r>
            <a:endParaRPr lang="en-US" dirty="0"/>
          </a:p>
        </p:txBody>
      </p:sp>
    </p:spTree>
    <p:extLst>
      <p:ext uri="{BB962C8B-B14F-4D97-AF65-F5344CB8AC3E}">
        <p14:creationId xmlns:p14="http://schemas.microsoft.com/office/powerpoint/2010/main" val="39083978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Shoplifting</a:t>
            </a:r>
            <a:endParaRPr lang="en-US" dirty="0"/>
          </a:p>
        </p:txBody>
      </p:sp>
      <p:sp>
        <p:nvSpPr>
          <p:cNvPr id="3" name="Content Placeholder 2"/>
          <p:cNvSpPr>
            <a:spLocks noGrp="1"/>
          </p:cNvSpPr>
          <p:nvPr>
            <p:ph idx="1"/>
          </p:nvPr>
        </p:nvSpPr>
        <p:spPr/>
        <p:txBody>
          <a:bodyPr/>
          <a:lstStyle/>
          <a:p>
            <a:r>
              <a:rPr lang="en-US" dirty="0" smtClean="0"/>
              <a:t>This is a crime where involves unnoticed theft of goods in an open shopping place.</a:t>
            </a:r>
          </a:p>
          <a:p>
            <a:r>
              <a:rPr lang="en-US" dirty="0" smtClean="0"/>
              <a:t> It's rampant in our community where youths mostly go for shopping in retail shopping Centre and pick some items and put in their pockets without been known and they are leaving without paying.</a:t>
            </a:r>
          </a:p>
          <a:p>
            <a:r>
              <a:rPr lang="en-US" dirty="0" smtClean="0"/>
              <a:t> This crime has been increasing in open stalls that do not have cameras.</a:t>
            </a:r>
            <a:endParaRPr lang="en-US" dirty="0"/>
          </a:p>
        </p:txBody>
      </p:sp>
    </p:spTree>
    <p:extLst>
      <p:ext uri="{BB962C8B-B14F-4D97-AF65-F5344CB8AC3E}">
        <p14:creationId xmlns:p14="http://schemas.microsoft.com/office/powerpoint/2010/main" val="507443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 my community property crime is increasing due to;</a:t>
            </a:r>
            <a:br>
              <a:rPr lang="en-US" dirty="0" smtClean="0"/>
            </a:br>
            <a:r>
              <a:rPr lang="en-US" dirty="0" smtClean="0"/>
              <a:t>poor education background</a:t>
            </a:r>
            <a:br>
              <a:rPr lang="en-US" dirty="0" smtClean="0"/>
            </a:br>
            <a:r>
              <a:rPr lang="en-US" dirty="0"/>
              <a:t/>
            </a:r>
            <a:br>
              <a:rPr lang="en-US" dirty="0"/>
            </a:br>
            <a:endParaRPr lang="en-US" dirty="0"/>
          </a:p>
        </p:txBody>
      </p:sp>
      <p:sp>
        <p:nvSpPr>
          <p:cNvPr id="3" name="Content Placeholder 2"/>
          <p:cNvSpPr>
            <a:spLocks noGrp="1"/>
          </p:cNvSpPr>
          <p:nvPr>
            <p:ph idx="1"/>
          </p:nvPr>
        </p:nvSpPr>
        <p:spPr/>
        <p:txBody>
          <a:bodyPr/>
          <a:lstStyle/>
          <a:p>
            <a:r>
              <a:rPr lang="en-US" dirty="0"/>
              <a:t>A</a:t>
            </a:r>
            <a:r>
              <a:rPr lang="en-US" dirty="0" smtClean="0"/>
              <a:t>ccording to Yu et al. (2017), poor educational experience, many youths in our community are not able to acquire primary and quality education. According to an analysis done is that there are high rate youths in Lowa community who are unable to get quality education, rendering them miserable, and they involve themselves in criminal activities such as burglary.  With the increasing number of school dropouts in my community indicates that the number of crime will keep on increasing annually.</a:t>
            </a:r>
            <a:endParaRPr lang="en-US" dirty="0"/>
          </a:p>
        </p:txBody>
      </p:sp>
    </p:spTree>
    <p:extLst>
      <p:ext uri="{BB962C8B-B14F-4D97-AF65-F5344CB8AC3E}">
        <p14:creationId xmlns:p14="http://schemas.microsoft.com/office/powerpoint/2010/main" val="12933267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Unemployment</a:t>
            </a:r>
            <a:endParaRPr lang="en-US" dirty="0"/>
          </a:p>
        </p:txBody>
      </p:sp>
      <p:sp>
        <p:nvSpPr>
          <p:cNvPr id="3" name="Content Placeholder 2"/>
          <p:cNvSpPr>
            <a:spLocks noGrp="1"/>
          </p:cNvSpPr>
          <p:nvPr>
            <p:ph idx="1"/>
          </p:nvPr>
        </p:nvSpPr>
        <p:spPr/>
        <p:txBody>
          <a:bodyPr>
            <a:normAutofit/>
          </a:bodyPr>
          <a:lstStyle/>
          <a:p>
            <a:r>
              <a:rPr lang="en-US" dirty="0" smtClean="0"/>
              <a:t>According to Tillyer and Walter (2019), unemployment is another cause of increasing crime in our neighborhood and our State of Texas.</a:t>
            </a:r>
          </a:p>
          <a:p>
            <a:r>
              <a:rPr lang="en-US" dirty="0" smtClean="0"/>
              <a:t> The high number of unemployed people in our State is a threat that has led to an increase in crime. </a:t>
            </a:r>
          </a:p>
          <a:p>
            <a:r>
              <a:rPr lang="en-US" dirty="0" smtClean="0"/>
              <a:t>People engage in the robbery as a means of getting a living from the few employed people. </a:t>
            </a:r>
          </a:p>
          <a:p>
            <a:r>
              <a:rPr lang="en-US" dirty="0" smtClean="0"/>
              <a:t>Despite having government services such as housing and medical care, the majority of people lack food and money due to unemployment; hence they engage in property crime stealing from others so that they can buy foodstuff.</a:t>
            </a:r>
            <a:endParaRPr lang="en-US" dirty="0"/>
          </a:p>
        </p:txBody>
      </p:sp>
    </p:spTree>
    <p:extLst>
      <p:ext uri="{BB962C8B-B14F-4D97-AF65-F5344CB8AC3E}">
        <p14:creationId xmlns:p14="http://schemas.microsoft.com/office/powerpoint/2010/main" val="3699994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Peer influence</a:t>
            </a:r>
            <a:endParaRPr lang="en-US" dirty="0"/>
          </a:p>
        </p:txBody>
      </p:sp>
      <p:sp>
        <p:nvSpPr>
          <p:cNvPr id="3" name="Content Placeholder 2"/>
          <p:cNvSpPr>
            <a:spLocks noGrp="1"/>
          </p:cNvSpPr>
          <p:nvPr>
            <p:ph idx="1"/>
          </p:nvPr>
        </p:nvSpPr>
        <p:spPr/>
        <p:txBody>
          <a:bodyPr/>
          <a:lstStyle/>
          <a:p>
            <a:r>
              <a:rPr lang="en-US" dirty="0" smtClean="0"/>
              <a:t>This is one of the issues that have been identified as a cause of an increasing rate of Crime and in Texas at large. </a:t>
            </a:r>
          </a:p>
          <a:p>
            <a:r>
              <a:rPr lang="en-US" dirty="0" smtClean="0"/>
              <a:t> Young people have involved themselves in becoming cocaine traffickers as reported by police. </a:t>
            </a:r>
          </a:p>
          <a:p>
            <a:r>
              <a:rPr lang="en-US" dirty="0" smtClean="0"/>
              <a:t>Due to pressure from their friends, they involve themselves in use drugs, and when they lack money to buy cocaine, they start crime like vehicle theft so that they get money to buy pills.</a:t>
            </a:r>
          </a:p>
          <a:p>
            <a:r>
              <a:rPr lang="en-US" dirty="0" smtClean="0"/>
              <a:t> Research shows that young individuals may leave schoolmates so that they can join their friends in criminal activities.</a:t>
            </a:r>
            <a:endParaRPr lang="en-US" dirty="0"/>
          </a:p>
        </p:txBody>
      </p:sp>
    </p:spTree>
    <p:extLst>
      <p:ext uri="{BB962C8B-B14F-4D97-AF65-F5344CB8AC3E}">
        <p14:creationId xmlns:p14="http://schemas.microsoft.com/office/powerpoint/2010/main" val="29154624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Easy Access</a:t>
            </a:r>
            <a:endParaRPr lang="en-US" dirty="0"/>
          </a:p>
        </p:txBody>
      </p:sp>
      <p:sp>
        <p:nvSpPr>
          <p:cNvPr id="3" name="Content Placeholder 2"/>
          <p:cNvSpPr>
            <a:spLocks noGrp="1"/>
          </p:cNvSpPr>
          <p:nvPr>
            <p:ph idx="1"/>
          </p:nvPr>
        </p:nvSpPr>
        <p:spPr/>
        <p:txBody>
          <a:bodyPr/>
          <a:lstStyle/>
          <a:p>
            <a:r>
              <a:rPr lang="en-US" dirty="0" smtClean="0"/>
              <a:t>Another cause of easy access to crime is available to access of handguns in Texas.  </a:t>
            </a:r>
          </a:p>
          <a:p>
            <a:r>
              <a:rPr lang="en-US" dirty="0" smtClean="0"/>
              <a:t>Many guns are sold illegally in Texas that are cheap, and people acquire in accessible ways that they use to do the crime. </a:t>
            </a:r>
          </a:p>
          <a:p>
            <a:r>
              <a:rPr lang="en-US" dirty="0" smtClean="0"/>
              <a:t>Firearms give secure means of committing a crime as they apply to harm victims and ran away with their properties (Tillyer and Walter 2019)</a:t>
            </a:r>
            <a:endParaRPr lang="en-US" dirty="0"/>
          </a:p>
        </p:txBody>
      </p:sp>
    </p:spTree>
    <p:extLst>
      <p:ext uri="{BB962C8B-B14F-4D97-AF65-F5344CB8AC3E}">
        <p14:creationId xmlns:p14="http://schemas.microsoft.com/office/powerpoint/2010/main" val="15690430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strategies for addressing these crime issues</a:t>
            </a:r>
            <a:endParaRPr lang="en-US" dirty="0"/>
          </a:p>
        </p:txBody>
      </p:sp>
      <p:sp>
        <p:nvSpPr>
          <p:cNvPr id="3" name="Content Placeholder 2"/>
          <p:cNvSpPr>
            <a:spLocks noGrp="1"/>
          </p:cNvSpPr>
          <p:nvPr>
            <p:ph idx="1"/>
          </p:nvPr>
        </p:nvSpPr>
        <p:spPr/>
        <p:txBody>
          <a:bodyPr/>
          <a:lstStyle/>
          <a:p>
            <a:r>
              <a:rPr lang="en-US" sz="3200" dirty="0" smtClean="0"/>
              <a:t>There has been increased deployment of police officers among the communities of Texas than other States to help reduce an increasing number of crimes that are reported daily.</a:t>
            </a:r>
          </a:p>
          <a:p>
            <a:r>
              <a:rPr lang="en-US" sz="3200" dirty="0" smtClean="0"/>
              <a:t>The registration of members per village has been introduced to identify all household in our community so that to avoid people from the neighborhood coming to do crime in Lowa community.</a:t>
            </a:r>
          </a:p>
          <a:p>
            <a:endParaRPr lang="en-US" dirty="0"/>
          </a:p>
        </p:txBody>
      </p:sp>
    </p:spTree>
    <p:extLst>
      <p:ext uri="{BB962C8B-B14F-4D97-AF65-F5344CB8AC3E}">
        <p14:creationId xmlns:p14="http://schemas.microsoft.com/office/powerpoint/2010/main" val="2976646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sz="3600" dirty="0" smtClean="0"/>
              <a:t>Elimination or prohibiting of firearms markets in Texas so that to reduce gangs accessing these guns that they use to attack people and steal property. </a:t>
            </a:r>
          </a:p>
          <a:p>
            <a:r>
              <a:rPr lang="en-US" sz="3600" dirty="0" smtClean="0"/>
              <a:t>Community gating where the community work with security personnel to identify those involving themselves in property crime. This will reduce the crime rate in Lowa community (Williams 2018).</a:t>
            </a:r>
          </a:p>
          <a:p>
            <a:endParaRPr lang="en-US" dirty="0"/>
          </a:p>
        </p:txBody>
      </p:sp>
    </p:spTree>
    <p:extLst>
      <p:ext uri="{BB962C8B-B14F-4D97-AF65-F5344CB8AC3E}">
        <p14:creationId xmlns:p14="http://schemas.microsoft.com/office/powerpoint/2010/main" val="10718254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Recommendation</a:t>
            </a:r>
            <a:br>
              <a:rPr lang="en-US" dirty="0" smtClean="0"/>
            </a:br>
            <a:endParaRPr lang="en-US" dirty="0"/>
          </a:p>
        </p:txBody>
      </p:sp>
      <p:sp>
        <p:nvSpPr>
          <p:cNvPr id="3" name="Content Placeholder 2"/>
          <p:cNvSpPr>
            <a:spLocks noGrp="1"/>
          </p:cNvSpPr>
          <p:nvPr>
            <p:ph idx="1"/>
          </p:nvPr>
        </p:nvSpPr>
        <p:spPr/>
        <p:txBody>
          <a:bodyPr/>
          <a:lstStyle/>
          <a:p>
            <a:r>
              <a:rPr lang="en-US" sz="3600" dirty="0" smtClean="0"/>
              <a:t>I recommend that the law enforcement should be patrolling every night in all communities of Texas so that to keep away thieves who are disrupting the locals.</a:t>
            </a:r>
          </a:p>
          <a:p>
            <a:r>
              <a:rPr lang="en-US" sz="3600" dirty="0" smtClean="0"/>
              <a:t>My other recommendation is that communities should put alarms in their houses that they can ring to alert other people when thugs have broken to someone house.</a:t>
            </a:r>
          </a:p>
          <a:p>
            <a:endParaRPr lang="en-US" dirty="0"/>
          </a:p>
        </p:txBody>
      </p:sp>
    </p:spTree>
    <p:extLst>
      <p:ext uri="{BB962C8B-B14F-4D97-AF65-F5344CB8AC3E}">
        <p14:creationId xmlns:p14="http://schemas.microsoft.com/office/powerpoint/2010/main" val="4914394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sz="3600" dirty="0" smtClean="0"/>
              <a:t>CCTV cameras should be installed in significant routes to reduce vehicle theft.</a:t>
            </a:r>
          </a:p>
          <a:p>
            <a:r>
              <a:rPr lang="en-US" sz="3600" dirty="0" smtClean="0"/>
              <a:t>The lighting of dark streets should be done by security personnel to help reduce crime in our communities and the entire of Texas.</a:t>
            </a:r>
          </a:p>
          <a:p>
            <a:r>
              <a:rPr lang="en-US" sz="3200" dirty="0" smtClean="0"/>
              <a:t>Collection of firearms from the people should be done so that to avoid civilians holding the firearms.</a:t>
            </a:r>
            <a:endParaRPr lang="en-US" sz="3200" dirty="0"/>
          </a:p>
        </p:txBody>
      </p:sp>
    </p:spTree>
    <p:extLst>
      <p:ext uri="{BB962C8B-B14F-4D97-AF65-F5344CB8AC3E}">
        <p14:creationId xmlns:p14="http://schemas.microsoft.com/office/powerpoint/2010/main" val="30748083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err="1" smtClean="0"/>
              <a:t>Birzer</a:t>
            </a:r>
            <a:r>
              <a:rPr lang="en-US" dirty="0" smtClean="0"/>
              <a:t>, M., &amp; Roberson, C. (2018). Introduction to criminal investigation. CRC Press.</a:t>
            </a:r>
          </a:p>
          <a:p>
            <a:r>
              <a:rPr lang="en-US" dirty="0" smtClean="0"/>
              <a:t>Tillyer, M. S., &amp; Walter, R. J. (2019). Low-Income Housing and Crime: The Influence of Housing Development and Neighborhood Characteristics. Crime &amp; Delinquency, 65(7), 969-993.</a:t>
            </a:r>
          </a:p>
          <a:p>
            <a:r>
              <a:rPr lang="en-US" dirty="0" smtClean="0"/>
              <a:t>Williams, G. D. (2018). Tall city boomtown: A study of the effects of a hydraulic fracturing boom on Midland, TX (Doctoral dissertation).</a:t>
            </a:r>
          </a:p>
          <a:p>
            <a:r>
              <a:rPr lang="en-US" dirty="0" smtClean="0"/>
              <a:t>Yu, J., Kwon, T. J., &amp; Sung, Y. (2017). </a:t>
            </a:r>
            <a:r>
              <a:rPr lang="en-US" dirty="0" err="1" smtClean="0"/>
              <a:t>Spatio</a:t>
            </a:r>
            <a:r>
              <a:rPr lang="en-US" dirty="0" smtClean="0"/>
              <a:t>-temporal Analysis of Crime Occurrence: the Case Study of Alice, Texas, USA. Journal of the Korean Society of Hazard Mitigation, 17(2), 511-523.</a:t>
            </a:r>
          </a:p>
          <a:p>
            <a:endParaRPr lang="en-US" dirty="0"/>
          </a:p>
        </p:txBody>
      </p:sp>
    </p:spTree>
    <p:extLst>
      <p:ext uri="{BB962C8B-B14F-4D97-AF65-F5344CB8AC3E}">
        <p14:creationId xmlns:p14="http://schemas.microsoft.com/office/powerpoint/2010/main" val="23602363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TotalTime>
  <Words>1339</Words>
  <Application>Microsoft Office PowerPoint</Application>
  <PresentationFormat>Widescreen</PresentationFormat>
  <Paragraphs>72</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CRIME IN LOWA COMMUNITY VERSES CRIME RATE IN THE STATE OF TEXAS</vt:lpstr>
      <vt:lpstr>CRIME IN LOWA COMMUNITY VERSES CRIME RATE IN THE STATE OF TEXAS</vt:lpstr>
      <vt:lpstr>TYPES OF CRIME. Burglary</vt:lpstr>
      <vt:lpstr>Theft/ Larceny</vt:lpstr>
      <vt:lpstr>Aggravated Assault</vt:lpstr>
      <vt:lpstr>Vehicle theft.</vt:lpstr>
      <vt:lpstr>Robbery</vt:lpstr>
      <vt:lpstr>Shoplifting</vt:lpstr>
      <vt:lpstr>In my community property crime is increasing due to; poor education background  </vt:lpstr>
      <vt:lpstr>Unemployment</vt:lpstr>
      <vt:lpstr>Peer influence</vt:lpstr>
      <vt:lpstr>Easy Access</vt:lpstr>
      <vt:lpstr>strategies for addressing these crime issues</vt:lpstr>
      <vt:lpstr>CONT.</vt:lpstr>
      <vt:lpstr> Recommendation </vt:lpstr>
      <vt:lpstr>CONT</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CRIME IN LOWA COMMUNITY VERSES CRIME RATE IN THE STATE OF TEXAS</dc:title>
  <dc:creator>User</dc:creator>
  <cp:lastModifiedBy>User</cp:lastModifiedBy>
  <cp:revision>6</cp:revision>
  <dcterms:created xsi:type="dcterms:W3CDTF">2020-01-12T19:38:43Z</dcterms:created>
  <dcterms:modified xsi:type="dcterms:W3CDTF">2020-01-12T20:13:58Z</dcterms:modified>
</cp:coreProperties>
</file>